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51"/>
  </p:notesMasterIdLst>
  <p:sldIdLst>
    <p:sldId id="256" r:id="rId2"/>
    <p:sldId id="257" r:id="rId3"/>
    <p:sldId id="337" r:id="rId4"/>
    <p:sldId id="338" r:id="rId5"/>
    <p:sldId id="339" r:id="rId6"/>
    <p:sldId id="343" r:id="rId7"/>
    <p:sldId id="306" r:id="rId8"/>
    <p:sldId id="307" r:id="rId9"/>
    <p:sldId id="296" r:id="rId10"/>
    <p:sldId id="298" r:id="rId11"/>
    <p:sldId id="299" r:id="rId12"/>
    <p:sldId id="362" r:id="rId13"/>
    <p:sldId id="36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333" r:id="rId24"/>
    <p:sldId id="335" r:id="rId25"/>
    <p:sldId id="346" r:id="rId26"/>
    <p:sldId id="336" r:id="rId27"/>
    <p:sldId id="283" r:id="rId28"/>
    <p:sldId id="345" r:id="rId29"/>
    <p:sldId id="285" r:id="rId30"/>
    <p:sldId id="286" r:id="rId31"/>
    <p:sldId id="287" r:id="rId32"/>
    <p:sldId id="288" r:id="rId33"/>
    <p:sldId id="353" r:id="rId34"/>
    <p:sldId id="355" r:id="rId35"/>
    <p:sldId id="356" r:id="rId36"/>
    <p:sldId id="357" r:id="rId37"/>
    <p:sldId id="358" r:id="rId38"/>
    <p:sldId id="359" r:id="rId39"/>
    <p:sldId id="360" r:id="rId40"/>
    <p:sldId id="347" r:id="rId41"/>
    <p:sldId id="344" r:id="rId42"/>
    <p:sldId id="289" r:id="rId43"/>
    <p:sldId id="290" r:id="rId44"/>
    <p:sldId id="291" r:id="rId45"/>
    <p:sldId id="332" r:id="rId46"/>
    <p:sldId id="294" r:id="rId47"/>
    <p:sldId id="300" r:id="rId48"/>
    <p:sldId id="334" r:id="rId49"/>
    <p:sldId id="301" r:id="rId50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2" roundtripDataSignature="AMtx7mi+rQYTmSr+UYOz52DwrHj43aMS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C231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49"/>
    <p:restoredTop sz="78614"/>
  </p:normalViewPr>
  <p:slideViewPr>
    <p:cSldViewPr snapToGrid="0" snapToObjects="1">
      <p:cViewPr varScale="1">
        <p:scale>
          <a:sx n="139" d="100"/>
          <a:sy n="139" d="100"/>
        </p:scale>
        <p:origin x="1920" y="17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7" name="Google Shape;28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8" name="Google Shape;288;p1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0096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3" name="Google Shape;323;p1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4979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9" name="Google Shape;369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p1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0310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9" name="Google Shape;369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p1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76928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5" name="Google Shape;385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6" name="Google Shape;386;p1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2" name="Google Shape;402;p1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7" name="Google Shape;417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8" name="Google Shape;418;p2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3" name="Google Shape;433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4" name="Google Shape;434;p2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0" name="Google Shape;450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1" name="Google Shape;451;p5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7" name="Google Shape;467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8" name="Google Shape;468;p5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4" name="Google Shape;484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85" name="Google Shape;485;p6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1" name="Google Shape;501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2" name="Google Shape;502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96354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45614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20205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38328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9" name="Google Shape;539;p6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44310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3" name="Google Shape;553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4" name="Google Shape;554;p6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949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6" name="Google Shape;596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7" name="Google Shape;597;p6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8" name="Google Shape;608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9" name="Google Shape;609;p6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464976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90667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24141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5862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5665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51510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21786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992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627270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gd908f4372e_0_8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8" name="Google Shape;928;gd908f4372e_0_81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gd908f4372e_0_81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2897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3" name="Google Shape;68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84" name="Google Shape;684;p6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3" name="Google Shape;713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Algebraic simplifications: constant folding. If you have x*2 twice, just do x*4.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Constant folding: if a constant assigned to a variable, replace downstream uses with the variable constant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Common subexpression elimination: avoid repeating the same calculation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Peephole optimization: simplify several instructions to fewer equivalent instructions</a:t>
            </a:r>
          </a:p>
        </p:txBody>
      </p:sp>
      <p:sp>
        <p:nvSpPr>
          <p:cNvPr id="714" name="Google Shape;714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1" name="Google Shape;721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22" name="Google Shape;722;p7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11597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375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592402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2818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1223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6482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5" name="Google Shape;185;p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3" name="Google Shape;25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4325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276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B1BC0B72-8D96-EB78-EE59-5FF7F7366C2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505B496-2B0E-0CA1-8326-32EFC636C8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F1418A41-6F78-A26D-1857-E527AB05B054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14: Professional Networking &amp; Compiler Phases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437304A3-FDF1-DE0A-62F3-35DDF3CA5DE4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E13661F9-41CE-3B25-AE44-BA0C7F009748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05A6BA1D-1A0E-2F1C-E3AD-086E1E321F95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8D9149D5-A2F8-9721-5A9E-74AE9F4022FA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14: Professional Networking &amp; Compiler Phases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E11EDCD6-2910-47ED-BED3-CCF4E06C79E6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Professional Networking &amp;</a:t>
            </a:r>
            <a:r>
              <a:rPr lang="en-US" dirty="0"/>
              <a:t> </a:t>
            </a:r>
            <a:r>
              <a:rPr lang="en-US" b="0" dirty="0"/>
              <a:t>Compiler Phases</a:t>
            </a:r>
            <a:endParaRPr sz="3100" dirty="0"/>
          </a:p>
        </p:txBody>
      </p:sp>
      <p:sp>
        <p:nvSpPr>
          <p:cNvPr id="4" name="Google Shape;34;p1">
            <a:extLst>
              <a:ext uri="{FF2B5EF4-FFF2-40B4-BE49-F238E27FC236}">
                <a16:creationId xmlns:a16="http://schemas.microsoft.com/office/drawing/2014/main" id="{E2421D3D-E92E-C76F-DACD-D3F8D43F2BD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5214257"/>
            <a:ext cx="7772400" cy="1262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Professional Networking in College, Exploring the Compiler Phases, Project 7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"/>
          <p:cNvSpPr txBox="1">
            <a:spLocks noGrp="1"/>
          </p:cNvSpPr>
          <p:nvPr>
            <p:ph type="body" idx="1"/>
          </p:nvPr>
        </p:nvSpPr>
        <p:spPr>
          <a:xfrm>
            <a:off x="396875" y="3939944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addition to a </a:t>
            </a:r>
            <a:r>
              <a:rPr lang="en-US" u="sng" dirty="0"/>
              <a:t>type</a:t>
            </a:r>
            <a:r>
              <a:rPr lang="en-US" dirty="0"/>
              <a:t>, some tokens carry a </a:t>
            </a:r>
            <a:r>
              <a:rPr lang="en-US" u="sng" dirty="0"/>
              <a:t>value</a:t>
            </a:r>
            <a:r>
              <a:rPr lang="en-US" dirty="0"/>
              <a:t>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Identifiers (e.g.,                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Numbers (e.g.,                 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Scanner should present a </a:t>
            </a:r>
            <a:r>
              <a:rPr lang="en-US" i="1" dirty="0"/>
              <a:t>clean</a:t>
            </a:r>
            <a:r>
              <a:rPr lang="en-US" dirty="0"/>
              <a:t> token stream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whitespace or comments: the rest of the compiler only wants to consider things that change program meaning</a:t>
            </a:r>
            <a:endParaRPr dirty="0"/>
          </a:p>
        </p:txBody>
      </p:sp>
      <p:sp>
        <p:nvSpPr>
          <p:cNvPr id="291" name="Google Shape;291;p14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94" name="Google Shape;294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295" name="Google Shape;295;p14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2999823" y="4550989"/>
            <a:ext cx="8124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Google Shape;300;p14"/>
          <p:cNvSpPr/>
          <p:nvPr/>
        </p:nvSpPr>
        <p:spPr>
          <a:xfrm>
            <a:off x="2908523" y="4922564"/>
            <a:ext cx="8577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1" name="Google Shape;301;p14"/>
          <p:cNvSpPr/>
          <p:nvPr/>
        </p:nvSpPr>
        <p:spPr>
          <a:xfrm>
            <a:off x="1971674" y="1743925"/>
            <a:ext cx="812400" cy="365100"/>
          </a:xfrm>
          <a:prstGeom prst="noSmoking">
            <a:avLst>
              <a:gd name="adj" fmla="val 7949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4" name="Google Shape;304;p14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5" name="Google Shape;305;p14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6" name="Google Shape;306;p14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7" name="Google Shape;307;p14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8" name="Google Shape;308;p14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Google Shape;309;p14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0" name="Google Shape;310;p14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1" name="Google Shape;311;p14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2" name="Google Shape;312;p14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3" name="Google Shape;313;p14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4" name="Google Shape;314;p14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5" name="Google Shape;315;p14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6" name="Google Shape;316;p14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p14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p14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9" name="Google Shape;319;p14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574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 animBg="1"/>
      <p:bldP spid="300" grpId="0" animBg="1"/>
      <p:bldP spid="3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326" name="Google Shape;326;p15"/>
          <p:cNvSpPr txBox="1">
            <a:spLocks noGrp="1"/>
          </p:cNvSpPr>
          <p:nvPr>
            <p:ph type="body" idx="1"/>
          </p:nvPr>
        </p:nvSpPr>
        <p:spPr>
          <a:xfrm>
            <a:off x="396875" y="3939944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if we split the input program on whitespace, and match each segment to a token type? (E.g., “{“ → LCURLY)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sz="2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Tempting, but we would end up with “a,” “bar;” “bar=10;”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Whitespace is tricky: generally, we want to ignore it, but we can’t count on it being there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29" name="Google Shape;329;p15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5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5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3" name="Google Shape;333;p15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4" name="Google Shape;334;p15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5" name="Google Shape;335;p15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6" name="Google Shape;336;p15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7" name="Google Shape;337;p15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8" name="Google Shape;338;p15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9" name="Google Shape;339;p15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0" name="Google Shape;340;p15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1" name="Google Shape;341;p15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2" name="Google Shape;342;p15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3" name="Google Shape;343;p15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15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5" name="Google Shape;345;p15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6" name="Google Shape;346;p15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7" name="Google Shape;347;p15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8" name="Google Shape;348;p15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9" name="Google Shape;349;p15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0" name="Google Shape;350;p15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15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58;p16">
            <a:extLst>
              <a:ext uri="{FF2B5EF4-FFF2-40B4-BE49-F238E27FC236}">
                <a16:creationId xmlns:a16="http://schemas.microsoft.com/office/drawing/2014/main" id="{DC535741-E33A-B09C-E75E-21CA390B52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Scanner: How?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233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7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74" name="Google Shape;374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375" name="Google Shape;375;p17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7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2D1AB361-BEFA-0268-3EF5-BF51365582F9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grpSp>
        <p:nvGrpSpPr>
          <p:cNvPr id="2" name="Google Shape;362;p16">
            <a:extLst>
              <a:ext uri="{FF2B5EF4-FFF2-40B4-BE49-F238E27FC236}">
                <a16:creationId xmlns:a16="http://schemas.microsoft.com/office/drawing/2014/main" id="{74AF13B4-1D6F-2B5E-8EA8-5EC0E7349408}"/>
              </a:ext>
            </a:extLst>
          </p:cNvPr>
          <p:cNvGrpSpPr/>
          <p:nvPr/>
        </p:nvGrpSpPr>
        <p:grpSpPr>
          <a:xfrm>
            <a:off x="434700" y="1320200"/>
            <a:ext cx="485700" cy="700200"/>
            <a:chOff x="378775" y="1640775"/>
            <a:chExt cx="485700" cy="700200"/>
          </a:xfrm>
        </p:grpSpPr>
        <p:sp>
          <p:nvSpPr>
            <p:cNvPr id="3" name="Google Shape;363;p16">
              <a:extLst>
                <a:ext uri="{FF2B5EF4-FFF2-40B4-BE49-F238E27FC236}">
                  <a16:creationId xmlns:a16="http://schemas.microsoft.com/office/drawing/2014/main" id="{F4362778-2443-D85E-3F71-BFAE1BEDAEC5}"/>
                </a:ext>
              </a:extLst>
            </p:cNvPr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364;p16">
              <a:extLst>
                <a:ext uri="{FF2B5EF4-FFF2-40B4-BE49-F238E27FC236}">
                  <a16:creationId xmlns:a16="http://schemas.microsoft.com/office/drawing/2014/main" id="{B238C7C7-C42D-E8CE-C7EA-490CE2CEA79F}"/>
                </a:ext>
              </a:extLst>
            </p:cNvPr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Google Shape;357;p16">
            <a:extLst>
              <a:ext uri="{FF2B5EF4-FFF2-40B4-BE49-F238E27FC236}">
                <a16:creationId xmlns:a16="http://schemas.microsoft.com/office/drawing/2014/main" id="{C00C9D23-C817-509A-0C74-AABA106BE62C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65;p16">
            <a:extLst>
              <a:ext uri="{FF2B5EF4-FFF2-40B4-BE49-F238E27FC236}">
                <a16:creationId xmlns:a16="http://schemas.microsoft.com/office/drawing/2014/main" id="{7F862647-FC4A-63FA-B730-E2DCF7CABFAB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0670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7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17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74" name="Google Shape;374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375" name="Google Shape;375;p17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7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7" name="Google Shape;377;p17"/>
          <p:cNvGrpSpPr/>
          <p:nvPr/>
        </p:nvGrpSpPr>
        <p:grpSpPr>
          <a:xfrm>
            <a:off x="609550" y="1320200"/>
            <a:ext cx="485700" cy="700200"/>
            <a:chOff x="378775" y="1640775"/>
            <a:chExt cx="485700" cy="700200"/>
          </a:xfrm>
        </p:grpSpPr>
        <p:sp>
          <p:nvSpPr>
            <p:cNvPr id="378" name="Google Shape;378;p17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7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0" name="Google Shape;380;p17"/>
          <p:cNvSpPr txBox="1"/>
          <p:nvPr/>
        </p:nvSpPr>
        <p:spPr>
          <a:xfrm>
            <a:off x="480950" y="2828632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81" name="Google Shape;381;p17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2D1AB361-BEFA-0268-3EF5-BF51365582F9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1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8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18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90" name="Google Shape;390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391" name="Google Shape;391;p18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8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3" name="Google Shape;393;p18"/>
          <p:cNvGrpSpPr/>
          <p:nvPr/>
        </p:nvGrpSpPr>
        <p:grpSpPr>
          <a:xfrm>
            <a:off x="867014" y="1320200"/>
            <a:ext cx="485700" cy="700200"/>
            <a:chOff x="378775" y="1640775"/>
            <a:chExt cx="485700" cy="700200"/>
          </a:xfrm>
        </p:grpSpPr>
        <p:sp>
          <p:nvSpPr>
            <p:cNvPr id="394" name="Google Shape;394;p18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8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6" name="Google Shape;396;p18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7" name="Google Shape;397;p18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D7F10C31-1D5B-6462-2C21-F9E8FC5CFAF7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19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06" name="Google Shape;40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407" name="Google Shape;407;p1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9" name="Google Shape;409;p19"/>
          <p:cNvGrpSpPr/>
          <p:nvPr/>
        </p:nvGrpSpPr>
        <p:grpSpPr>
          <a:xfrm>
            <a:off x="1082549" y="1320200"/>
            <a:ext cx="485700" cy="700200"/>
            <a:chOff x="378775" y="1640775"/>
            <a:chExt cx="485700" cy="700200"/>
          </a:xfrm>
        </p:grpSpPr>
        <p:sp>
          <p:nvSpPr>
            <p:cNvPr id="410" name="Google Shape;410;p1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2" name="Google Shape;412;p1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3" name="Google Shape;413;p1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1845BFDE-36CC-AD75-4F5C-8695869ECFB4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0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22" name="Google Shape;422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423" name="Google Shape;423;p2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5" name="Google Shape;425;p20"/>
          <p:cNvGrpSpPr/>
          <p:nvPr/>
        </p:nvGrpSpPr>
        <p:grpSpPr>
          <a:xfrm>
            <a:off x="1296419" y="1320200"/>
            <a:ext cx="485700" cy="700200"/>
            <a:chOff x="378775" y="1640775"/>
            <a:chExt cx="485700" cy="700200"/>
          </a:xfrm>
        </p:grpSpPr>
        <p:sp>
          <p:nvSpPr>
            <p:cNvPr id="426" name="Google Shape;426;p2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8" name="Google Shape;428;p2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9" name="Google Shape;429;p2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104E633C-4EDF-6D55-2659-4430314CF538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1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38" name="Google Shape;438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439" name="Google Shape;439;p2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1" name="Google Shape;441;p21"/>
          <p:cNvGrpSpPr/>
          <p:nvPr/>
        </p:nvGrpSpPr>
        <p:grpSpPr>
          <a:xfrm>
            <a:off x="1504401" y="1329900"/>
            <a:ext cx="485700" cy="700200"/>
            <a:chOff x="378775" y="1640775"/>
            <a:chExt cx="485700" cy="700200"/>
          </a:xfrm>
        </p:grpSpPr>
        <p:sp>
          <p:nvSpPr>
            <p:cNvPr id="442" name="Google Shape;442;p2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4" name="Google Shape;444;p21"/>
          <p:cNvSpPr txBox="1"/>
          <p:nvPr/>
        </p:nvSpPr>
        <p:spPr>
          <a:xfrm>
            <a:off x="480950" y="2819488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5" name="Google Shape;445;p2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6" name="Google Shape;446;p2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6713E947-B8AF-70D2-CEDA-AE1C489610A4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5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55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55" name="Google Shape;455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456" name="Google Shape;456;p55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5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8" name="Google Shape;458;p55"/>
          <p:cNvGrpSpPr/>
          <p:nvPr/>
        </p:nvGrpSpPr>
        <p:grpSpPr>
          <a:xfrm>
            <a:off x="1734187" y="1329900"/>
            <a:ext cx="485700" cy="700200"/>
            <a:chOff x="378775" y="1640775"/>
            <a:chExt cx="485700" cy="700200"/>
          </a:xfrm>
        </p:grpSpPr>
        <p:sp>
          <p:nvSpPr>
            <p:cNvPr id="459" name="Google Shape;459;p55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55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1" name="Google Shape;461;p55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2" name="Google Shape;462;p55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3" name="Google Shape;463;p55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286895EA-32C9-7B5E-CEA4-CDE079E6915A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59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72" name="Google Shape;472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473" name="Google Shape;473;p5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5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5" name="Google Shape;475;p59"/>
          <p:cNvGrpSpPr/>
          <p:nvPr/>
        </p:nvGrpSpPr>
        <p:grpSpPr>
          <a:xfrm>
            <a:off x="1974503" y="1329900"/>
            <a:ext cx="485700" cy="700200"/>
            <a:chOff x="378775" y="1640775"/>
            <a:chExt cx="485700" cy="700200"/>
          </a:xfrm>
        </p:grpSpPr>
        <p:sp>
          <p:nvSpPr>
            <p:cNvPr id="476" name="Google Shape;476;p5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5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8" name="Google Shape;478;p5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9" name="Google Shape;479;p5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0" name="Google Shape;480;p59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E4584256-452C-0E08-3772-1C851AAED146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Professional Networking in College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Benefits of Building Connections, Networking Strategies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Exploring the Compiler Phases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60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89" name="Google Shape;489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490" name="Google Shape;490;p6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2" name="Google Shape;492;p60"/>
          <p:cNvGrpSpPr/>
          <p:nvPr/>
        </p:nvGrpSpPr>
        <p:grpSpPr>
          <a:xfrm>
            <a:off x="2188057" y="1329900"/>
            <a:ext cx="485700" cy="700200"/>
            <a:chOff x="378775" y="1640775"/>
            <a:chExt cx="485700" cy="700200"/>
          </a:xfrm>
        </p:grpSpPr>
        <p:sp>
          <p:nvSpPr>
            <p:cNvPr id="493" name="Google Shape;493;p6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6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95" name="Google Shape;495;p6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bar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6" name="Google Shape;496;p6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7" name="Google Shape;497;p60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0AB67207-D203-3C72-FBB8-636EDEC63302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6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61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06" name="Google Shape;506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507" name="Google Shape;507;p6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6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9" name="Google Shape;509;p61"/>
          <p:cNvGrpSpPr/>
          <p:nvPr/>
        </p:nvGrpSpPr>
        <p:grpSpPr>
          <a:xfrm>
            <a:off x="2404016" y="1320200"/>
            <a:ext cx="485700" cy="700200"/>
            <a:chOff x="378775" y="1640775"/>
            <a:chExt cx="485700" cy="700200"/>
          </a:xfrm>
        </p:grpSpPr>
        <p:sp>
          <p:nvSpPr>
            <p:cNvPr id="510" name="Google Shape;510;p6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6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2" name="Google Shape;512;p61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3" name="Google Shape;513;p6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Google Shape;514;p6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5" name="Google Shape;515;p61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08822EE0-88C9-A1D3-AD19-29FFF99AF163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2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2640505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0" name="Google Shape;530;p62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98797B29-35DA-59E5-9131-D7092FD389CC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2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2851518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0" name="Google Shape;530;p62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1DBA0206-6C61-5D76-0408-EE794D20C251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269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3092677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357;p16">
            <a:extLst>
              <a:ext uri="{FF2B5EF4-FFF2-40B4-BE49-F238E27FC236}">
                <a16:creationId xmlns:a16="http://schemas.microsoft.com/office/drawing/2014/main" id="{54F64758-BBF7-CE80-A6B5-FA64FF336420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65;p16">
            <a:extLst>
              <a:ext uri="{FF2B5EF4-FFF2-40B4-BE49-F238E27FC236}">
                <a16:creationId xmlns:a16="http://schemas.microsoft.com/office/drawing/2014/main" id="{14735976-0CD8-24AD-F1EA-549133FF7ECE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534;p62">
            <a:extLst>
              <a:ext uri="{FF2B5EF4-FFF2-40B4-BE49-F238E27FC236}">
                <a16:creationId xmlns:a16="http://schemas.microsoft.com/office/drawing/2014/main" id="{AD77896E-C513-7F64-48D2-1C4D20E00075}"/>
              </a:ext>
            </a:extLst>
          </p:cNvPr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534;p62">
            <a:extLst>
              <a:ext uri="{FF2B5EF4-FFF2-40B4-BE49-F238E27FC236}">
                <a16:creationId xmlns:a16="http://schemas.microsoft.com/office/drawing/2014/main" id="{EAF8C5B3-0A17-E7E9-EF4A-62090198BF80}"/>
              </a:ext>
            </a:extLst>
          </p:cNvPr>
          <p:cNvSpPr/>
          <p:nvPr/>
        </p:nvSpPr>
        <p:spPr>
          <a:xfrm>
            <a:off x="5898620" y="1155001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" name="Google Shape;366;p16">
            <a:extLst>
              <a:ext uri="{FF2B5EF4-FFF2-40B4-BE49-F238E27FC236}">
                <a16:creationId xmlns:a16="http://schemas.microsoft.com/office/drawing/2014/main" id="{91D6CB9D-21CD-69B1-456A-274D5FB41ECF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28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3313739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34;p62">
            <a:extLst>
              <a:ext uri="{FF2B5EF4-FFF2-40B4-BE49-F238E27FC236}">
                <a16:creationId xmlns:a16="http://schemas.microsoft.com/office/drawing/2014/main" id="{1B709017-6BA1-95F1-BF1F-03A647C835D8}"/>
              </a:ext>
            </a:extLst>
          </p:cNvPr>
          <p:cNvSpPr/>
          <p:nvPr/>
        </p:nvSpPr>
        <p:spPr>
          <a:xfrm>
            <a:off x="5898620" y="1155001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357;p16">
            <a:extLst>
              <a:ext uri="{FF2B5EF4-FFF2-40B4-BE49-F238E27FC236}">
                <a16:creationId xmlns:a16="http://schemas.microsoft.com/office/drawing/2014/main" id="{54F64758-BBF7-CE80-A6B5-FA64FF336420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65;p16">
            <a:extLst>
              <a:ext uri="{FF2B5EF4-FFF2-40B4-BE49-F238E27FC236}">
                <a16:creationId xmlns:a16="http://schemas.microsoft.com/office/drawing/2014/main" id="{14735976-0CD8-24AD-F1EA-549133FF7ECE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" name="Google Shape;531;p62">
            <a:extLst>
              <a:ext uri="{FF2B5EF4-FFF2-40B4-BE49-F238E27FC236}">
                <a16:creationId xmlns:a16="http://schemas.microsoft.com/office/drawing/2014/main" id="{23BBD2DC-479B-DEEA-D4A3-1A10DBB9886F}"/>
              </a:ext>
            </a:extLst>
          </p:cNvPr>
          <p:cNvSpPr/>
          <p:nvPr/>
        </p:nvSpPr>
        <p:spPr>
          <a:xfrm>
            <a:off x="7053790" y="1156438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366;p16">
            <a:extLst>
              <a:ext uri="{FF2B5EF4-FFF2-40B4-BE49-F238E27FC236}">
                <a16:creationId xmlns:a16="http://schemas.microsoft.com/office/drawing/2014/main" id="{02A71AB3-E95C-E224-A9C6-6F999F4C12D1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78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3313739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34;p62">
            <a:extLst>
              <a:ext uri="{FF2B5EF4-FFF2-40B4-BE49-F238E27FC236}">
                <a16:creationId xmlns:a16="http://schemas.microsoft.com/office/drawing/2014/main" id="{1B709017-6BA1-95F1-BF1F-03A647C835D8}"/>
              </a:ext>
            </a:extLst>
          </p:cNvPr>
          <p:cNvSpPr/>
          <p:nvPr/>
        </p:nvSpPr>
        <p:spPr>
          <a:xfrm>
            <a:off x="5898620" y="1155001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357;p16">
            <a:extLst>
              <a:ext uri="{FF2B5EF4-FFF2-40B4-BE49-F238E27FC236}">
                <a16:creationId xmlns:a16="http://schemas.microsoft.com/office/drawing/2014/main" id="{54F64758-BBF7-CE80-A6B5-FA64FF336420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65;p16">
            <a:extLst>
              <a:ext uri="{FF2B5EF4-FFF2-40B4-BE49-F238E27FC236}">
                <a16:creationId xmlns:a16="http://schemas.microsoft.com/office/drawing/2014/main" id="{14735976-0CD8-24AD-F1EA-549133FF7ECE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" name="Google Shape;531;p62">
            <a:extLst>
              <a:ext uri="{FF2B5EF4-FFF2-40B4-BE49-F238E27FC236}">
                <a16:creationId xmlns:a16="http://schemas.microsoft.com/office/drawing/2014/main" id="{23BBD2DC-479B-DEEA-D4A3-1A10DBB9886F}"/>
              </a:ext>
            </a:extLst>
          </p:cNvPr>
          <p:cNvSpPr/>
          <p:nvPr/>
        </p:nvSpPr>
        <p:spPr>
          <a:xfrm>
            <a:off x="7053790" y="1156438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366;p16">
            <a:extLst>
              <a:ext uri="{FF2B5EF4-FFF2-40B4-BE49-F238E27FC236}">
                <a16:creationId xmlns:a16="http://schemas.microsoft.com/office/drawing/2014/main" id="{02A71AB3-E95C-E224-A9C6-6F999F4C12D1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to distinguish built-in keywords (e.g., “let”) from identifiers (e.g., “bar”)?</a:t>
            </a:r>
          </a:p>
          <a:p>
            <a:pPr marL="640080" lvl="1" indent="-283464"/>
            <a:r>
              <a:rPr lang="en-US" dirty="0"/>
              <a:t>When token is done, check against list of keywords</a:t>
            </a:r>
          </a:p>
        </p:txBody>
      </p:sp>
    </p:spTree>
    <p:extLst>
      <p:ext uri="{BB962C8B-B14F-4D97-AF65-F5344CB8AC3E}">
        <p14:creationId xmlns:p14="http://schemas.microsoft.com/office/powerpoint/2010/main" val="357350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Why?</a:t>
            </a:r>
            <a:endParaRPr/>
          </a:p>
        </p:txBody>
      </p:sp>
      <p:sp>
        <p:nvSpPr>
          <p:cNvPr id="542" name="Google Shape;542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Fundamentally: The compiler can’t reason about a massive string, so we need to boil it down to its meaning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great place to start is grouping characters that form a “word”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Engineering-wise: Separation of concerns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stream of tokens is an important abstraction for many file-processing tasks, not just compiling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Cleaning away whitespace and comments makes rest of compiler simpler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3" name="Google Shape;543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Professional Networking in College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Benefits of Building Connections, Networking Strategies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Exploring the Compiler Phases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0925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</a:t>
            </a:r>
            <a:endParaRPr/>
          </a:p>
        </p:txBody>
      </p:sp>
      <p:sp>
        <p:nvSpPr>
          <p:cNvPr id="557" name="Google Shape;557;p65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Takes in the </a:t>
            </a:r>
            <a:r>
              <a:rPr lang="en-US" i="1" dirty="0"/>
              <a:t>flat</a:t>
            </a:r>
            <a:r>
              <a:rPr lang="en-US" dirty="0"/>
              <a:t> token stream and outputs a </a:t>
            </a:r>
            <a:r>
              <a:rPr lang="en-US" i="1" dirty="0"/>
              <a:t>structured</a:t>
            </a:r>
            <a:r>
              <a:rPr lang="en-US" dirty="0"/>
              <a:t> tree representation of program constructs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Result: an </a:t>
            </a:r>
            <a:r>
              <a:rPr lang="en-US" b="1" dirty="0"/>
              <a:t>Abstract Syntax Tree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Captures the structural features of the program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Important distinction</a:t>
            </a:r>
            <a:r>
              <a:rPr lang="en-US" dirty="0"/>
              <a:t>: cares about </a:t>
            </a:r>
            <a:r>
              <a:rPr lang="en-US" dirty="0">
                <a:highlight>
                  <a:srgbClr val="6FA8DC"/>
                </a:highlight>
              </a:rPr>
              <a:t>big-picture syntax</a:t>
            </a:r>
            <a:r>
              <a:rPr lang="en-US" dirty="0"/>
              <a:t> (E.g., entire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dirty="0"/>
              <a:t> statement) rather than </a:t>
            </a:r>
            <a:r>
              <a:rPr lang="en-US" dirty="0">
                <a:highlight>
                  <a:srgbClr val="45818E"/>
                </a:highlight>
              </a:rPr>
              <a:t>nitty-gritty syntax</a:t>
            </a:r>
            <a:r>
              <a:rPr lang="en-US" dirty="0"/>
              <a:t> (E.g., semicolons, parentheses, even word “if” used to write that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dirty="0"/>
              <a:t> statement)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8" name="Google Shape;558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559" name="Google Shape;559;p65"/>
          <p:cNvSpPr/>
          <p:nvPr/>
        </p:nvSpPr>
        <p:spPr>
          <a:xfrm>
            <a:off x="357025" y="1197675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65"/>
          <p:cNvSpPr/>
          <p:nvPr/>
        </p:nvSpPr>
        <p:spPr>
          <a:xfrm>
            <a:off x="511950" y="1330775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1" name="Google Shape;561;p65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65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3" name="Google Shape;563;p65"/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4" name="Google Shape;564;p65"/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5" name="Google Shape;565;p65"/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6" name="Google Shape;566;p65"/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7" name="Google Shape;567;p65"/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8" name="Google Shape;568;p65"/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69" name="Google Shape;569;p65"/>
          <p:cNvCxnSpPr>
            <a:cxnSpLocks/>
            <a:stCxn id="566" idx="2"/>
            <a:endCxn id="567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0" name="Google Shape;570;p65"/>
          <p:cNvCxnSpPr>
            <a:cxnSpLocks/>
            <a:stCxn id="566" idx="0"/>
            <a:endCxn id="562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1" name="Google Shape;571;p65"/>
          <p:cNvCxnSpPr>
            <a:cxnSpLocks/>
            <a:stCxn id="563" idx="0"/>
            <a:endCxn id="562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2" name="Google Shape;572;p65"/>
          <p:cNvCxnSpPr>
            <a:cxnSpLocks/>
            <a:stCxn id="568" idx="0"/>
            <a:endCxn id="566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3" name="Google Shape;573;p65"/>
          <p:cNvCxnSpPr>
            <a:cxnSpLocks/>
            <a:stCxn id="564" idx="0"/>
            <a:endCxn id="563" idx="2"/>
          </p:cNvCxnSpPr>
          <p:nvPr/>
        </p:nvCxnSpPr>
        <p:spPr>
          <a:xfrm rot="10800000" flipH="1">
            <a:off x="7023750" y="1757675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4" name="Google Shape;574;p65"/>
          <p:cNvCxnSpPr>
            <a:cxnSpLocks/>
            <a:stCxn id="565" idx="0"/>
            <a:endCxn id="563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75" name="Google Shape;575;p65"/>
          <p:cNvSpPr/>
          <p:nvPr/>
        </p:nvSpPr>
        <p:spPr>
          <a:xfrm>
            <a:off x="1188900" y="13307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6" name="Google Shape;576;p65"/>
          <p:cNvSpPr/>
          <p:nvPr/>
        </p:nvSpPr>
        <p:spPr>
          <a:xfrm>
            <a:off x="2279550" y="13307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7" name="Google Shape;577;p65"/>
          <p:cNvSpPr/>
          <p:nvPr/>
        </p:nvSpPr>
        <p:spPr>
          <a:xfrm>
            <a:off x="511950" y="1748875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8" name="Google Shape;578;p65"/>
          <p:cNvSpPr/>
          <p:nvPr/>
        </p:nvSpPr>
        <p:spPr>
          <a:xfrm>
            <a:off x="1764250" y="17488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9" name="Google Shape;579;p65"/>
          <p:cNvSpPr/>
          <p:nvPr/>
        </p:nvSpPr>
        <p:spPr>
          <a:xfrm>
            <a:off x="5119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0" name="Google Shape;580;p65"/>
          <p:cNvSpPr/>
          <p:nvPr/>
        </p:nvSpPr>
        <p:spPr>
          <a:xfrm>
            <a:off x="16027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1" name="Google Shape;581;p65"/>
          <p:cNvSpPr/>
          <p:nvPr/>
        </p:nvSpPr>
        <p:spPr>
          <a:xfrm>
            <a:off x="5119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2" name="Google Shape;582;p65"/>
          <p:cNvSpPr/>
          <p:nvPr/>
        </p:nvSpPr>
        <p:spPr>
          <a:xfrm>
            <a:off x="16027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3" name="Google Shape;583;p65"/>
          <p:cNvSpPr/>
          <p:nvPr/>
        </p:nvSpPr>
        <p:spPr>
          <a:xfrm>
            <a:off x="511950" y="30031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4" name="Google Shape;584;p65"/>
          <p:cNvSpPr/>
          <p:nvPr/>
        </p:nvSpPr>
        <p:spPr>
          <a:xfrm>
            <a:off x="1602750" y="3003175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5" name="Google Shape;585;p65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65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65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65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9" name="Google Shape;589;p65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0" name="Google Shape;590;p65"/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1" name="Google Shape;591;p65"/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2" name="Google Shape;592;p65"/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3" name="Google Shape;593;p65"/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Benefits of Building Connections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Reaching out to your professors, TAs, and peers can be a great way to discover opportunities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Taking the time to connect with these people can open several doors and leverage your potential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Excellent opportunity for new perspectives and ideas for those who have been in your shoes before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Connecting with others helps you find inspiration and build your knowledge and experience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908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600" name="Google Shape;600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46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ways to define programming languages, some formal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won’t cover language definition in depth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See CSE 341, CSE 401, CSE 402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Statements vs. Expressions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01" name="Google Shape;601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602" name="Google Shape;602;p66"/>
          <p:cNvSpPr/>
          <p:nvPr/>
        </p:nvSpPr>
        <p:spPr>
          <a:xfrm>
            <a:off x="854800" y="3805697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Statements</a:t>
            </a:r>
            <a:endParaRPr sz="2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 an action</a:t>
            </a:r>
            <a:endParaRPr sz="1400" b="1" i="1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66"/>
          <p:cNvSpPr/>
          <p:nvPr/>
        </p:nvSpPr>
        <p:spPr>
          <a:xfrm>
            <a:off x="5359025" y="3805697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Expressions</a:t>
            </a:r>
            <a:endParaRPr sz="2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Evaluate to a result</a:t>
            </a:r>
            <a:endParaRPr sz="1400" b="1" i="1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66"/>
          <p:cNvSpPr txBox="1"/>
          <p:nvPr/>
        </p:nvSpPr>
        <p:spPr>
          <a:xfrm>
            <a:off x="631400" y="4636123"/>
            <a:ext cx="30696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054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Assignment Statement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 y;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Statement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(x == 0) {</a:t>
            </a:r>
            <a:b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= y;</a:t>
            </a:r>
            <a:b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66"/>
          <p:cNvSpPr txBox="1"/>
          <p:nvPr/>
        </p:nvSpPr>
        <p:spPr>
          <a:xfrm>
            <a:off x="5193875" y="4569925"/>
            <a:ext cx="30696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054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Operators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2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== 0;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2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Constant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24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603" grpId="0" animBg="1"/>
      <p:bldP spid="604" grpId="0"/>
      <p:bldP spid="60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612" name="Google Shape;612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broad categories lend themselves well to recursive definitions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Easily express all possible configurations of the language constructs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3" name="Google Shape;613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614" name="Google Shape;614;p67"/>
          <p:cNvSpPr txBox="1"/>
          <p:nvPr/>
        </p:nvSpPr>
        <p:spPr>
          <a:xfrm>
            <a:off x="6408075" y="4262050"/>
            <a:ext cx="2538300" cy="2042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67"/>
          <p:cNvSpPr/>
          <p:nvPr/>
        </p:nvSpPr>
        <p:spPr>
          <a:xfrm>
            <a:off x="5051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Symbolic Example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67"/>
          <p:cNvSpPr txBox="1"/>
          <p:nvPr/>
        </p:nvSpPr>
        <p:spPr>
          <a:xfrm>
            <a:off x="505175" y="4262050"/>
            <a:ext cx="2181600" cy="1159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(x == 0) {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= y;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67"/>
          <p:cNvSpPr/>
          <p:nvPr/>
        </p:nvSpPr>
        <p:spPr>
          <a:xfrm>
            <a:off x="3056275" y="3421950"/>
            <a:ext cx="30075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General Definition of an </a:t>
            </a:r>
            <a:r>
              <a:rPr lang="en-US" sz="2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Statement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67"/>
          <p:cNvSpPr txBox="1"/>
          <p:nvPr/>
        </p:nvSpPr>
        <p:spPr>
          <a:xfrm>
            <a:off x="3309474" y="4262050"/>
            <a:ext cx="2495675" cy="2160272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          ) {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67"/>
          <p:cNvSpPr/>
          <p:nvPr/>
        </p:nvSpPr>
        <p:spPr>
          <a:xfrm>
            <a:off x="4091970" y="4332925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0" name="Google Shape;620;p67"/>
          <p:cNvSpPr/>
          <p:nvPr/>
        </p:nvSpPr>
        <p:spPr>
          <a:xfrm>
            <a:off x="3693525" y="497380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1" name="Google Shape;621;p67"/>
          <p:cNvSpPr/>
          <p:nvPr/>
        </p:nvSpPr>
        <p:spPr>
          <a:xfrm>
            <a:off x="3693525" y="533990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2" name="Google Shape;622;p67"/>
          <p:cNvSpPr/>
          <p:nvPr/>
        </p:nvSpPr>
        <p:spPr>
          <a:xfrm>
            <a:off x="3693525" y="5626925"/>
            <a:ext cx="12753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1" i="0" u="none" strike="noStrike" cap="none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3" name="Google Shape;623;p67"/>
          <p:cNvSpPr/>
          <p:nvPr/>
        </p:nvSpPr>
        <p:spPr>
          <a:xfrm>
            <a:off x="65457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67"/>
          <p:cNvSpPr/>
          <p:nvPr/>
        </p:nvSpPr>
        <p:spPr>
          <a:xfrm>
            <a:off x="6516675" y="47586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5" name="Google Shape;625;p67"/>
          <p:cNvSpPr/>
          <p:nvPr/>
        </p:nvSpPr>
        <p:spPr>
          <a:xfrm>
            <a:off x="2796075" y="4551400"/>
            <a:ext cx="349800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67"/>
          <p:cNvSpPr/>
          <p:nvPr/>
        </p:nvSpPr>
        <p:spPr>
          <a:xfrm>
            <a:off x="5948975" y="4551400"/>
            <a:ext cx="349800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67"/>
          <p:cNvSpPr/>
          <p:nvPr/>
        </p:nvSpPr>
        <p:spPr>
          <a:xfrm>
            <a:off x="6516675" y="438095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8" name="Google Shape;628;p67"/>
          <p:cNvSpPr/>
          <p:nvPr/>
        </p:nvSpPr>
        <p:spPr>
          <a:xfrm>
            <a:off x="7119675" y="43809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9" name="Google Shape;629;p67"/>
          <p:cNvSpPr/>
          <p:nvPr/>
        </p:nvSpPr>
        <p:spPr>
          <a:xfrm>
            <a:off x="7875075" y="47586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0" name="Google Shape;630;p67"/>
          <p:cNvSpPr/>
          <p:nvPr/>
        </p:nvSpPr>
        <p:spPr>
          <a:xfrm>
            <a:off x="6516675" y="51363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1" name="Google Shape;631;p67"/>
          <p:cNvSpPr/>
          <p:nvPr/>
        </p:nvSpPr>
        <p:spPr>
          <a:xfrm>
            <a:off x="6516675" y="58917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2" name="Google Shape;632;p67"/>
          <p:cNvSpPr/>
          <p:nvPr/>
        </p:nvSpPr>
        <p:spPr>
          <a:xfrm>
            <a:off x="7531575" y="51363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3" name="Google Shape;633;p67"/>
          <p:cNvSpPr/>
          <p:nvPr/>
        </p:nvSpPr>
        <p:spPr>
          <a:xfrm>
            <a:off x="6516675" y="55140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4" name="Google Shape;634;p67"/>
          <p:cNvSpPr/>
          <p:nvPr/>
        </p:nvSpPr>
        <p:spPr>
          <a:xfrm>
            <a:off x="7864425" y="5514050"/>
            <a:ext cx="6096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1" i="0" u="none" strike="noStrike" cap="none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68" y="1119885"/>
            <a:ext cx="5207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651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821" y="1119885"/>
            <a:ext cx="5207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363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693" y="1102840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7;p65">
            <a:extLst>
              <a:ext uri="{FF2B5EF4-FFF2-40B4-BE49-F238E27FC236}">
                <a16:creationId xmlns:a16="http://schemas.microsoft.com/office/drawing/2014/main" id="{BEC11A08-703C-6299-289C-69F3D1681ABE}"/>
              </a:ext>
            </a:extLst>
          </p:cNvPr>
          <p:cNvSpPr/>
          <p:nvPr/>
        </p:nvSpPr>
        <p:spPr>
          <a:xfrm>
            <a:off x="4792250" y="2230219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839124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748" y="1523301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6;p65">
            <a:extLst>
              <a:ext uri="{FF2B5EF4-FFF2-40B4-BE49-F238E27FC236}">
                <a16:creationId xmlns:a16="http://schemas.microsoft.com/office/drawing/2014/main" id="{CA56F44A-E8BD-64C5-8727-C75E842A1524}"/>
              </a:ext>
            </a:extLst>
          </p:cNvPr>
          <p:cNvSpPr/>
          <p:nvPr/>
        </p:nvSpPr>
        <p:spPr>
          <a:xfrm>
            <a:off x="4611050" y="183846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" name="Google Shape;567;p65">
            <a:extLst>
              <a:ext uri="{FF2B5EF4-FFF2-40B4-BE49-F238E27FC236}">
                <a16:creationId xmlns:a16="http://schemas.microsoft.com/office/drawing/2014/main" id="{F9C030E8-CEA6-2316-61EE-913C627A9A37}"/>
              </a:ext>
            </a:extLst>
          </p:cNvPr>
          <p:cNvSpPr/>
          <p:nvPr/>
        </p:nvSpPr>
        <p:spPr>
          <a:xfrm>
            <a:off x="4093375" y="260043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5" name="Google Shape;569;p65">
            <a:extLst>
              <a:ext uri="{FF2B5EF4-FFF2-40B4-BE49-F238E27FC236}">
                <a16:creationId xmlns:a16="http://schemas.microsoft.com/office/drawing/2014/main" id="{477E7EAC-3C00-A978-6264-EFC735C100FA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 flipH="1">
            <a:off x="4499450" y="212346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572;p65">
            <a:extLst>
              <a:ext uri="{FF2B5EF4-FFF2-40B4-BE49-F238E27FC236}">
                <a16:creationId xmlns:a16="http://schemas.microsoft.com/office/drawing/2014/main" id="{142CEF19-836E-9DF6-742A-072CA87C7FB2}"/>
              </a:ext>
            </a:extLst>
          </p:cNvPr>
          <p:cNvCxnSpPr>
            <a:cxnSpLocks/>
            <a:endCxn id="13" idx="2"/>
          </p:cNvCxnSpPr>
          <p:nvPr/>
        </p:nvCxnSpPr>
        <p:spPr>
          <a:xfrm rot="10800000">
            <a:off x="5198550" y="212342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592;p65">
            <a:extLst>
              <a:ext uri="{FF2B5EF4-FFF2-40B4-BE49-F238E27FC236}">
                <a16:creationId xmlns:a16="http://schemas.microsoft.com/office/drawing/2014/main" id="{71897672-D753-EC9B-1804-452C8C73E48A}"/>
              </a:ext>
            </a:extLst>
          </p:cNvPr>
          <p:cNvSpPr txBox="1"/>
          <p:nvPr/>
        </p:nvSpPr>
        <p:spPr>
          <a:xfrm>
            <a:off x="4349450" y="217939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" name="Google Shape;593;p65">
            <a:extLst>
              <a:ext uri="{FF2B5EF4-FFF2-40B4-BE49-F238E27FC236}">
                <a16:creationId xmlns:a16="http://schemas.microsoft.com/office/drawing/2014/main" id="{C7DA8E1B-7AAB-94EF-9A2E-871E9146820A}"/>
              </a:ext>
            </a:extLst>
          </p:cNvPr>
          <p:cNvSpPr txBox="1"/>
          <p:nvPr/>
        </p:nvSpPr>
        <p:spPr>
          <a:xfrm>
            <a:off x="5520650" y="217938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92401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493" y="1537985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;p65">
            <a:extLst>
              <a:ext uri="{FF2B5EF4-FFF2-40B4-BE49-F238E27FC236}">
                <a16:creationId xmlns:a16="http://schemas.microsoft.com/office/drawing/2014/main" id="{6FB7A3B3-2A4B-4E7E-D4B5-EB6A52491E98}"/>
              </a:ext>
            </a:extLst>
          </p:cNvPr>
          <p:cNvSpPr/>
          <p:nvPr/>
        </p:nvSpPr>
        <p:spPr>
          <a:xfrm>
            <a:off x="4611050" y="183846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567;p65">
            <a:extLst>
              <a:ext uri="{FF2B5EF4-FFF2-40B4-BE49-F238E27FC236}">
                <a16:creationId xmlns:a16="http://schemas.microsoft.com/office/drawing/2014/main" id="{8D4AAD46-6712-3A83-B5A5-6E3FFEBBFB8B}"/>
              </a:ext>
            </a:extLst>
          </p:cNvPr>
          <p:cNvSpPr/>
          <p:nvPr/>
        </p:nvSpPr>
        <p:spPr>
          <a:xfrm>
            <a:off x="4093375" y="260043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568;p65">
            <a:extLst>
              <a:ext uri="{FF2B5EF4-FFF2-40B4-BE49-F238E27FC236}">
                <a16:creationId xmlns:a16="http://schemas.microsoft.com/office/drawing/2014/main" id="{76654C56-116B-8C4A-1235-ED8E8349EC48}"/>
              </a:ext>
            </a:extLst>
          </p:cNvPr>
          <p:cNvSpPr/>
          <p:nvPr/>
        </p:nvSpPr>
        <p:spPr>
          <a:xfrm>
            <a:off x="5344650" y="260042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" name="Google Shape;569;p65">
            <a:extLst>
              <a:ext uri="{FF2B5EF4-FFF2-40B4-BE49-F238E27FC236}">
                <a16:creationId xmlns:a16="http://schemas.microsoft.com/office/drawing/2014/main" id="{80ABE93A-4557-3A91-1A36-C4D22BE3AF92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4499450" y="212346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572;p65">
            <a:extLst>
              <a:ext uri="{FF2B5EF4-FFF2-40B4-BE49-F238E27FC236}">
                <a16:creationId xmlns:a16="http://schemas.microsoft.com/office/drawing/2014/main" id="{76C123E8-05F6-71F3-E29A-248B24D5C931}"/>
              </a:ext>
            </a:extLst>
          </p:cNvPr>
          <p:cNvCxnSpPr>
            <a:cxnSpLocks/>
            <a:stCxn id="7" idx="0"/>
            <a:endCxn id="5" idx="2"/>
          </p:cNvCxnSpPr>
          <p:nvPr/>
        </p:nvCxnSpPr>
        <p:spPr>
          <a:xfrm rot="10800000">
            <a:off x="5198550" y="212342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592;p65">
            <a:extLst>
              <a:ext uri="{FF2B5EF4-FFF2-40B4-BE49-F238E27FC236}">
                <a16:creationId xmlns:a16="http://schemas.microsoft.com/office/drawing/2014/main" id="{5AC50BC8-5D29-235B-5792-F3D12E1BADF8}"/>
              </a:ext>
            </a:extLst>
          </p:cNvPr>
          <p:cNvSpPr txBox="1"/>
          <p:nvPr/>
        </p:nvSpPr>
        <p:spPr>
          <a:xfrm>
            <a:off x="4349450" y="217939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" name="Google Shape;593;p65">
            <a:extLst>
              <a:ext uri="{FF2B5EF4-FFF2-40B4-BE49-F238E27FC236}">
                <a16:creationId xmlns:a16="http://schemas.microsoft.com/office/drawing/2014/main" id="{387763D4-DF1C-1798-1003-BF60D773957B}"/>
              </a:ext>
            </a:extLst>
          </p:cNvPr>
          <p:cNvSpPr txBox="1"/>
          <p:nvPr/>
        </p:nvSpPr>
        <p:spPr>
          <a:xfrm>
            <a:off x="5520650" y="217938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162232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493" y="1537985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;p65">
            <a:extLst>
              <a:ext uri="{FF2B5EF4-FFF2-40B4-BE49-F238E27FC236}">
                <a16:creationId xmlns:a16="http://schemas.microsoft.com/office/drawing/2014/main" id="{6FB7A3B3-2A4B-4E7E-D4B5-EB6A52491E98}"/>
              </a:ext>
            </a:extLst>
          </p:cNvPr>
          <p:cNvSpPr/>
          <p:nvPr/>
        </p:nvSpPr>
        <p:spPr>
          <a:xfrm>
            <a:off x="4611050" y="183846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567;p65">
            <a:extLst>
              <a:ext uri="{FF2B5EF4-FFF2-40B4-BE49-F238E27FC236}">
                <a16:creationId xmlns:a16="http://schemas.microsoft.com/office/drawing/2014/main" id="{8D4AAD46-6712-3A83-B5A5-6E3FFEBBFB8B}"/>
              </a:ext>
            </a:extLst>
          </p:cNvPr>
          <p:cNvSpPr/>
          <p:nvPr/>
        </p:nvSpPr>
        <p:spPr>
          <a:xfrm>
            <a:off x="4093375" y="260043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568;p65">
            <a:extLst>
              <a:ext uri="{FF2B5EF4-FFF2-40B4-BE49-F238E27FC236}">
                <a16:creationId xmlns:a16="http://schemas.microsoft.com/office/drawing/2014/main" id="{76654C56-116B-8C4A-1235-ED8E8349EC48}"/>
              </a:ext>
            </a:extLst>
          </p:cNvPr>
          <p:cNvSpPr/>
          <p:nvPr/>
        </p:nvSpPr>
        <p:spPr>
          <a:xfrm>
            <a:off x="5344650" y="260042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" name="Google Shape;569;p65">
            <a:extLst>
              <a:ext uri="{FF2B5EF4-FFF2-40B4-BE49-F238E27FC236}">
                <a16:creationId xmlns:a16="http://schemas.microsoft.com/office/drawing/2014/main" id="{80ABE93A-4557-3A91-1A36-C4D22BE3AF92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4499450" y="212346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572;p65">
            <a:extLst>
              <a:ext uri="{FF2B5EF4-FFF2-40B4-BE49-F238E27FC236}">
                <a16:creationId xmlns:a16="http://schemas.microsoft.com/office/drawing/2014/main" id="{76C123E8-05F6-71F3-E29A-248B24D5C931}"/>
              </a:ext>
            </a:extLst>
          </p:cNvPr>
          <p:cNvCxnSpPr>
            <a:cxnSpLocks/>
            <a:stCxn id="7" idx="0"/>
            <a:endCxn id="5" idx="2"/>
          </p:cNvCxnSpPr>
          <p:nvPr/>
        </p:nvCxnSpPr>
        <p:spPr>
          <a:xfrm rot="10800000">
            <a:off x="5198550" y="212342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592;p65">
            <a:extLst>
              <a:ext uri="{FF2B5EF4-FFF2-40B4-BE49-F238E27FC236}">
                <a16:creationId xmlns:a16="http://schemas.microsoft.com/office/drawing/2014/main" id="{5AC50BC8-5D29-235B-5792-F3D12E1BADF8}"/>
              </a:ext>
            </a:extLst>
          </p:cNvPr>
          <p:cNvSpPr txBox="1"/>
          <p:nvPr/>
        </p:nvSpPr>
        <p:spPr>
          <a:xfrm>
            <a:off x="4349450" y="217939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" name="Google Shape;593;p65">
            <a:extLst>
              <a:ext uri="{FF2B5EF4-FFF2-40B4-BE49-F238E27FC236}">
                <a16:creationId xmlns:a16="http://schemas.microsoft.com/office/drawing/2014/main" id="{387763D4-DF1C-1798-1003-BF60D773957B}"/>
              </a:ext>
            </a:extLst>
          </p:cNvPr>
          <p:cNvSpPr txBox="1"/>
          <p:nvPr/>
        </p:nvSpPr>
        <p:spPr>
          <a:xfrm>
            <a:off x="5520650" y="217938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" name="Google Shape;880;p45">
            <a:extLst>
              <a:ext uri="{FF2B5EF4-FFF2-40B4-BE49-F238E27FC236}">
                <a16:creationId xmlns:a16="http://schemas.microsoft.com/office/drawing/2014/main" id="{B107C661-5228-AE6A-6D4C-278A0734BD48}"/>
              </a:ext>
            </a:extLst>
          </p:cNvPr>
          <p:cNvSpPr txBox="1"/>
          <p:nvPr/>
        </p:nvSpPr>
        <p:spPr>
          <a:xfrm>
            <a:off x="7135550" y="1735425"/>
            <a:ext cx="1667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That’s a complete expression! We can link it in.</a:t>
            </a:r>
            <a:endParaRPr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2172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493" y="1956085"/>
            <a:ext cx="520700" cy="749300"/>
          </a:xfrm>
          <a:prstGeom prst="rect">
            <a:avLst/>
          </a:prstGeom>
        </p:spPr>
      </p:pic>
      <p:sp>
        <p:nvSpPr>
          <p:cNvPr id="14" name="Google Shape;566;p65">
            <a:extLst>
              <a:ext uri="{FF2B5EF4-FFF2-40B4-BE49-F238E27FC236}">
                <a16:creationId xmlns:a16="http://schemas.microsoft.com/office/drawing/2014/main" id="{C9CC9C81-2FDB-B398-74D9-9754C2D3E57E}"/>
              </a:ext>
            </a:extLst>
          </p:cNvPr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Google Shape;567;p65">
            <a:extLst>
              <a:ext uri="{FF2B5EF4-FFF2-40B4-BE49-F238E27FC236}">
                <a16:creationId xmlns:a16="http://schemas.microsoft.com/office/drawing/2014/main" id="{E7A961D8-8216-89F1-BC37-A7B7F21C2E5C}"/>
              </a:ext>
            </a:extLst>
          </p:cNvPr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" name="Google Shape;568;p65">
            <a:extLst>
              <a:ext uri="{FF2B5EF4-FFF2-40B4-BE49-F238E27FC236}">
                <a16:creationId xmlns:a16="http://schemas.microsoft.com/office/drawing/2014/main" id="{40B720BB-D6C5-21B0-B4F7-4C73A09E9B0E}"/>
              </a:ext>
            </a:extLst>
          </p:cNvPr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9" name="Google Shape;569;p65">
            <a:extLst>
              <a:ext uri="{FF2B5EF4-FFF2-40B4-BE49-F238E27FC236}">
                <a16:creationId xmlns:a16="http://schemas.microsoft.com/office/drawing/2014/main" id="{487D4462-D869-0926-37DB-E52C95D0BA71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" name="Google Shape;572;p65">
            <a:extLst>
              <a:ext uri="{FF2B5EF4-FFF2-40B4-BE49-F238E27FC236}">
                <a16:creationId xmlns:a16="http://schemas.microsoft.com/office/drawing/2014/main" id="{434A5FDF-EA6D-EFBF-6114-7C41F661643E}"/>
              </a:ext>
            </a:extLst>
          </p:cNvPr>
          <p:cNvCxnSpPr>
            <a:cxnSpLocks/>
            <a:stCxn id="18" idx="0"/>
            <a:endCxn id="14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592;p65">
            <a:extLst>
              <a:ext uri="{FF2B5EF4-FFF2-40B4-BE49-F238E27FC236}">
                <a16:creationId xmlns:a16="http://schemas.microsoft.com/office/drawing/2014/main" id="{2A8FC02F-0856-597F-4E0E-24E3D28BEBDE}"/>
              </a:ext>
            </a:extLst>
          </p:cNvPr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" name="Google Shape;593;p65">
            <a:extLst>
              <a:ext uri="{FF2B5EF4-FFF2-40B4-BE49-F238E27FC236}">
                <a16:creationId xmlns:a16="http://schemas.microsoft.com/office/drawing/2014/main" id="{98633EB4-6ECC-25CB-6F39-8270E682DC1F}"/>
              </a:ext>
            </a:extLst>
          </p:cNvPr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220067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" name="Google Shape;566;p65">
            <a:extLst>
              <a:ext uri="{FF2B5EF4-FFF2-40B4-BE49-F238E27FC236}">
                <a16:creationId xmlns:a16="http://schemas.microsoft.com/office/drawing/2014/main" id="{C9CC9C81-2FDB-B398-74D9-9754C2D3E57E}"/>
              </a:ext>
            </a:extLst>
          </p:cNvPr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Google Shape;567;p65">
            <a:extLst>
              <a:ext uri="{FF2B5EF4-FFF2-40B4-BE49-F238E27FC236}">
                <a16:creationId xmlns:a16="http://schemas.microsoft.com/office/drawing/2014/main" id="{E7A961D8-8216-89F1-BC37-A7B7F21C2E5C}"/>
              </a:ext>
            </a:extLst>
          </p:cNvPr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" name="Google Shape;568;p65">
            <a:extLst>
              <a:ext uri="{FF2B5EF4-FFF2-40B4-BE49-F238E27FC236}">
                <a16:creationId xmlns:a16="http://schemas.microsoft.com/office/drawing/2014/main" id="{40B720BB-D6C5-21B0-B4F7-4C73A09E9B0E}"/>
              </a:ext>
            </a:extLst>
          </p:cNvPr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9" name="Google Shape;569;p65">
            <a:extLst>
              <a:ext uri="{FF2B5EF4-FFF2-40B4-BE49-F238E27FC236}">
                <a16:creationId xmlns:a16="http://schemas.microsoft.com/office/drawing/2014/main" id="{487D4462-D869-0926-37DB-E52C95D0BA71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" name="Google Shape;572;p65">
            <a:extLst>
              <a:ext uri="{FF2B5EF4-FFF2-40B4-BE49-F238E27FC236}">
                <a16:creationId xmlns:a16="http://schemas.microsoft.com/office/drawing/2014/main" id="{434A5FDF-EA6D-EFBF-6114-7C41F661643E}"/>
              </a:ext>
            </a:extLst>
          </p:cNvPr>
          <p:cNvCxnSpPr>
            <a:cxnSpLocks/>
            <a:stCxn id="18" idx="0"/>
            <a:endCxn id="14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592;p65">
            <a:extLst>
              <a:ext uri="{FF2B5EF4-FFF2-40B4-BE49-F238E27FC236}">
                <a16:creationId xmlns:a16="http://schemas.microsoft.com/office/drawing/2014/main" id="{2A8FC02F-0856-597F-4E0E-24E3D28BEBDE}"/>
              </a:ext>
            </a:extLst>
          </p:cNvPr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" name="Google Shape;593;p65">
            <a:extLst>
              <a:ext uri="{FF2B5EF4-FFF2-40B4-BE49-F238E27FC236}">
                <a16:creationId xmlns:a16="http://schemas.microsoft.com/office/drawing/2014/main" id="{98633EB4-6ECC-25CB-6F39-8270E682DC1F}"/>
              </a:ext>
            </a:extLst>
          </p:cNvPr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563;p65">
            <a:extLst>
              <a:ext uri="{FF2B5EF4-FFF2-40B4-BE49-F238E27FC236}">
                <a16:creationId xmlns:a16="http://schemas.microsoft.com/office/drawing/2014/main" id="{180492B5-BC96-550E-A650-60E56BFB519B}"/>
              </a:ext>
            </a:extLst>
          </p:cNvPr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564;p65">
            <a:extLst>
              <a:ext uri="{FF2B5EF4-FFF2-40B4-BE49-F238E27FC236}">
                <a16:creationId xmlns:a16="http://schemas.microsoft.com/office/drawing/2014/main" id="{A7B8B9A2-D821-71E7-230E-9ECC2C1B1E57}"/>
              </a:ext>
            </a:extLst>
          </p:cNvPr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565;p65">
            <a:extLst>
              <a:ext uri="{FF2B5EF4-FFF2-40B4-BE49-F238E27FC236}">
                <a16:creationId xmlns:a16="http://schemas.microsoft.com/office/drawing/2014/main" id="{9DC4B452-7243-9C6D-3AEB-575CD8CBC609}"/>
              </a:ext>
            </a:extLst>
          </p:cNvPr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7" name="Google Shape;573;p65">
            <a:extLst>
              <a:ext uri="{FF2B5EF4-FFF2-40B4-BE49-F238E27FC236}">
                <a16:creationId xmlns:a16="http://schemas.microsoft.com/office/drawing/2014/main" id="{D6E7301B-8A02-79A5-3898-056A0331E689}"/>
              </a:ext>
            </a:extLst>
          </p:cNvPr>
          <p:cNvCxnSpPr>
            <a:cxnSpLocks/>
            <a:stCxn id="5" idx="0"/>
            <a:endCxn id="4" idx="2"/>
          </p:cNvCxnSpPr>
          <p:nvPr/>
        </p:nvCxnSpPr>
        <p:spPr>
          <a:xfrm rot="10800000" flipH="1">
            <a:off x="7023750" y="1757675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Google Shape;574;p65">
            <a:extLst>
              <a:ext uri="{FF2B5EF4-FFF2-40B4-BE49-F238E27FC236}">
                <a16:creationId xmlns:a16="http://schemas.microsoft.com/office/drawing/2014/main" id="{F47C3BF9-F373-6089-1202-4E4A45B7DEC5}"/>
              </a:ext>
            </a:extLst>
          </p:cNvPr>
          <p:cNvCxnSpPr>
            <a:cxnSpLocks/>
            <a:stCxn id="6" idx="0"/>
            <a:endCxn id="4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590;p65">
            <a:extLst>
              <a:ext uri="{FF2B5EF4-FFF2-40B4-BE49-F238E27FC236}">
                <a16:creationId xmlns:a16="http://schemas.microsoft.com/office/drawing/2014/main" id="{F0AB95A6-08F1-1379-D7EC-D21D271FAB3F}"/>
              </a:ext>
            </a:extLst>
          </p:cNvPr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" name="Google Shape;591;p65">
            <a:extLst>
              <a:ext uri="{FF2B5EF4-FFF2-40B4-BE49-F238E27FC236}">
                <a16:creationId xmlns:a16="http://schemas.microsoft.com/office/drawing/2014/main" id="{EE7B19EB-3D46-A76A-CA5F-9045D4ACA06F}"/>
              </a:ext>
            </a:extLst>
          </p:cNvPr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7029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Strategies for Networking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Get involved in communities on campus (e.g., RSOs, </a:t>
            </a:r>
            <a:r>
              <a:rPr lang="en-US" dirty="0" err="1">
                <a:solidFill>
                  <a:schemeClr val="tx1"/>
                </a:solidFill>
              </a:rPr>
              <a:t>TAing</a:t>
            </a:r>
            <a:r>
              <a:rPr lang="en-US" dirty="0">
                <a:solidFill>
                  <a:schemeClr val="tx1"/>
                </a:solidFill>
              </a:rPr>
              <a:t>, research, part-time campus job)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indent="-347472"/>
            <a:r>
              <a:rPr lang="en-US" dirty="0">
                <a:solidFill>
                  <a:schemeClr val="tx1"/>
                </a:solidFill>
              </a:rPr>
              <a:t>Invest in building relationships with people and developing a presence in their lives</a:t>
            </a:r>
          </a:p>
          <a:p>
            <a:pPr marL="804672" lvl="1" indent="-347472"/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Take time to reflect on how others can support you by bringing to them your interests and questions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Not all networking efforts will be well-received, but don’t be afraid to just go for it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989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12;p67">
            <a:extLst>
              <a:ext uri="{FF2B5EF4-FFF2-40B4-BE49-F238E27FC236}">
                <a16:creationId xmlns:a16="http://schemas.microsoft.com/office/drawing/2014/main" id="{7407C649-E176-57EC-15DB-D87DCD10374A}"/>
              </a:ext>
            </a:extLst>
          </p:cNvPr>
          <p:cNvSpPr txBox="1">
            <a:spLocks/>
          </p:cNvSpPr>
          <p:nvPr/>
        </p:nvSpPr>
        <p:spPr>
          <a:xfrm>
            <a:off x="396876" y="1362075"/>
            <a:ext cx="404806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Implementing the Parser is essentially encoding the token stream definition, which can be recursive</a:t>
            </a:r>
          </a:p>
          <a:p>
            <a:pPr marL="347472" indent="-347472"/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sp>
        <p:nvSpPr>
          <p:cNvPr id="931" name="Google Shape;931;p4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932" name="Google Shape;932;p4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933" name="Google Shape;933;p47"/>
          <p:cNvSpPr txBox="1">
            <a:spLocks noGrp="1"/>
          </p:cNvSpPr>
          <p:nvPr>
            <p:ph type="body" idx="1"/>
          </p:nvPr>
        </p:nvSpPr>
        <p:spPr>
          <a:xfrm>
            <a:off x="357025" y="4449850"/>
            <a:ext cx="2538300" cy="20424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4" name="Google Shape;934;p47"/>
          <p:cNvSpPr/>
          <p:nvPr/>
        </p:nvSpPr>
        <p:spPr>
          <a:xfrm>
            <a:off x="591625" y="3644050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b="1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Google Shape;935;p47"/>
          <p:cNvSpPr/>
          <p:nvPr/>
        </p:nvSpPr>
        <p:spPr>
          <a:xfrm>
            <a:off x="465625" y="49464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3D85C6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EXPRESSION</a:t>
            </a:r>
            <a:endParaRPr b="1" dirty="0">
              <a:solidFill>
                <a:srgbClr val="3D85C6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36" name="Google Shape;936;p47"/>
          <p:cNvSpPr/>
          <p:nvPr/>
        </p:nvSpPr>
        <p:spPr>
          <a:xfrm>
            <a:off x="3379317" y="5282175"/>
            <a:ext cx="593271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7" name="Google Shape;937;p47"/>
          <p:cNvSpPr/>
          <p:nvPr/>
        </p:nvSpPr>
        <p:spPr>
          <a:xfrm>
            <a:off x="465625" y="456875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IF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38" name="Google Shape;938;p47"/>
          <p:cNvSpPr/>
          <p:nvPr/>
        </p:nvSpPr>
        <p:spPr>
          <a:xfrm>
            <a:off x="1068625" y="45687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LPAREN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39" name="Google Shape;939;p47"/>
          <p:cNvSpPr/>
          <p:nvPr/>
        </p:nvSpPr>
        <p:spPr>
          <a:xfrm>
            <a:off x="1824025" y="49464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RPAREN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0" name="Google Shape;940;p47"/>
          <p:cNvSpPr/>
          <p:nvPr/>
        </p:nvSpPr>
        <p:spPr>
          <a:xfrm>
            <a:off x="465625" y="53241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LCURLY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1" name="Google Shape;941;p47"/>
          <p:cNvSpPr/>
          <p:nvPr/>
        </p:nvSpPr>
        <p:spPr>
          <a:xfrm>
            <a:off x="465625" y="60795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RCURLY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2" name="Google Shape;942;p47"/>
          <p:cNvSpPr/>
          <p:nvPr/>
        </p:nvSpPr>
        <p:spPr>
          <a:xfrm>
            <a:off x="1480525" y="53241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3D85C6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STATEMENT</a:t>
            </a:r>
            <a:endParaRPr b="1" dirty="0">
              <a:solidFill>
                <a:srgbClr val="3D85C6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3" name="Google Shape;943;p47"/>
          <p:cNvSpPr/>
          <p:nvPr/>
        </p:nvSpPr>
        <p:spPr>
          <a:xfrm>
            <a:off x="465625" y="57018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3D85C6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STATEMENT</a:t>
            </a:r>
            <a:endParaRPr b="1" dirty="0">
              <a:solidFill>
                <a:srgbClr val="3D85C6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4" name="Google Shape;944;p47"/>
          <p:cNvSpPr/>
          <p:nvPr/>
        </p:nvSpPr>
        <p:spPr>
          <a:xfrm>
            <a:off x="1813375" y="5701850"/>
            <a:ext cx="6096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5" name="Google Shape;945;p47"/>
          <p:cNvSpPr txBox="1">
            <a:spLocks noGrp="1"/>
          </p:cNvSpPr>
          <p:nvPr>
            <p:ph type="body" idx="1"/>
          </p:nvPr>
        </p:nvSpPr>
        <p:spPr>
          <a:xfrm>
            <a:off x="4444938" y="576540"/>
            <a:ext cx="4701000" cy="59157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parseStatement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{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...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</a:t>
            </a:r>
            <a:r>
              <a:rPr lang="en-US" sz="1800" dirty="0">
                <a:solidFill>
                  <a:srgbClr val="674EA7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if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(</a:t>
            </a:r>
            <a:r>
              <a:rPr lang="en-US" sz="1800" b="1" dirty="0" err="1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currToken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== IF) {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	</a:t>
            </a:r>
            <a:r>
              <a:rPr lang="en-US" sz="18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next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//consume “if”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	</a:t>
            </a:r>
            <a:r>
              <a:rPr lang="en-US" sz="18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next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//consume “(”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}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...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}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48" name="Google Shape;948;p47"/>
          <p:cNvSpPr txBox="1"/>
          <p:nvPr/>
        </p:nvSpPr>
        <p:spPr>
          <a:xfrm>
            <a:off x="4801554" y="2280727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// consumes tokens in expr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e = 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parseExpression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</a:t>
            </a: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49" name="Google Shape;949;p47"/>
          <p:cNvSpPr txBox="1"/>
          <p:nvPr/>
        </p:nvSpPr>
        <p:spPr>
          <a:xfrm>
            <a:off x="4801554" y="3180927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next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 consume “)”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next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 consume “{”</a:t>
            </a: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50" name="Google Shape;950;p47"/>
          <p:cNvSpPr txBox="1"/>
          <p:nvPr/>
        </p:nvSpPr>
        <p:spPr>
          <a:xfrm>
            <a:off x="4801554" y="4081127"/>
            <a:ext cx="4701000" cy="14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// consumes tokens in </a:t>
            </a:r>
            <a:r>
              <a:rPr lang="en-US" sz="1800" b="1" dirty="0" err="1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stmt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s = 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parseStatement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</a:t>
            </a:r>
            <a:endParaRPr sz="1800" dirty="0">
              <a:solidFill>
                <a:schemeClr val="dk1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...</a:t>
            </a:r>
            <a:endParaRPr sz="1800" dirty="0">
              <a:solidFill>
                <a:schemeClr val="dk1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	 </a:t>
            </a:r>
            <a:r>
              <a:rPr lang="en-US" sz="1800" dirty="0">
                <a:solidFill>
                  <a:srgbClr val="674EA7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return new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If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(e, s)</a:t>
            </a: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Professional Networking in College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Benefits of Building Connections, Networking Strategies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Exploring the Compiler Phases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Type Checking, Optimization, and Code Generation</a:t>
            </a:r>
            <a:endParaRPr b="1" dirty="0">
              <a:solidFill>
                <a:srgbClr val="4B2A85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57374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Type Checking (Semantic Analysis)</a:t>
            </a:r>
            <a:endParaRPr/>
          </a:p>
        </p:txBody>
      </p:sp>
      <p:sp>
        <p:nvSpPr>
          <p:cNvPr id="687" name="Google Shape;687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Given the abstract syntax tree, run checks over it to ensure that it fits within constraints of the language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the types match up?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Collect additional info for code generation, such as number and the type of arguments in each function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88" name="Google Shape;688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  <p:sp>
        <p:nvSpPr>
          <p:cNvPr id="689" name="Google Shape;689;p69"/>
          <p:cNvSpPr/>
          <p:nvPr/>
        </p:nvSpPr>
        <p:spPr>
          <a:xfrm>
            <a:off x="3493143" y="4141165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69"/>
          <p:cNvSpPr/>
          <p:nvPr/>
        </p:nvSpPr>
        <p:spPr>
          <a:xfrm>
            <a:off x="5707293" y="4442890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1" name="Google Shape;691;p69"/>
          <p:cNvSpPr/>
          <p:nvPr/>
        </p:nvSpPr>
        <p:spPr>
          <a:xfrm>
            <a:off x="6684118" y="519561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2" name="Google Shape;692;p69"/>
          <p:cNvSpPr/>
          <p:nvPr/>
        </p:nvSpPr>
        <p:spPr>
          <a:xfrm>
            <a:off x="6251793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3" name="Google Shape;693;p69"/>
          <p:cNvSpPr/>
          <p:nvPr/>
        </p:nvSpPr>
        <p:spPr>
          <a:xfrm>
            <a:off x="7405293" y="5957590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4" name="Google Shape;694;p69"/>
          <p:cNvSpPr/>
          <p:nvPr/>
        </p:nvSpPr>
        <p:spPr>
          <a:xfrm>
            <a:off x="4245293" y="5195615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5" name="Google Shape;695;p69"/>
          <p:cNvSpPr/>
          <p:nvPr/>
        </p:nvSpPr>
        <p:spPr>
          <a:xfrm>
            <a:off x="3727618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6" name="Google Shape;696;p69"/>
          <p:cNvSpPr/>
          <p:nvPr/>
        </p:nvSpPr>
        <p:spPr>
          <a:xfrm>
            <a:off x="4978893" y="5957578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97" name="Google Shape;697;p69"/>
          <p:cNvCxnSpPr>
            <a:stCxn id="694" idx="2"/>
            <a:endCxn id="695" idx="0"/>
          </p:cNvCxnSpPr>
          <p:nvPr/>
        </p:nvCxnSpPr>
        <p:spPr>
          <a:xfrm flipH="1">
            <a:off x="4133693" y="5480615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8" name="Google Shape;698;p69"/>
          <p:cNvCxnSpPr>
            <a:stCxn id="694" idx="0"/>
            <a:endCxn id="690" idx="2"/>
          </p:cNvCxnSpPr>
          <p:nvPr/>
        </p:nvCxnSpPr>
        <p:spPr>
          <a:xfrm rot="10800000" flipH="1">
            <a:off x="4832693" y="4727915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9" name="Google Shape;699;p69"/>
          <p:cNvCxnSpPr>
            <a:stCxn id="691" idx="0"/>
            <a:endCxn id="690" idx="2"/>
          </p:cNvCxnSpPr>
          <p:nvPr/>
        </p:nvCxnSpPr>
        <p:spPr>
          <a:xfrm rot="10800000">
            <a:off x="6036718" y="4727915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0" name="Google Shape;700;p69"/>
          <p:cNvCxnSpPr>
            <a:stCxn id="696" idx="0"/>
            <a:endCxn id="694" idx="2"/>
          </p:cNvCxnSpPr>
          <p:nvPr/>
        </p:nvCxnSpPr>
        <p:spPr>
          <a:xfrm rot="10800000">
            <a:off x="4832793" y="5480578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1" name="Google Shape;701;p69"/>
          <p:cNvCxnSpPr>
            <a:stCxn id="692" idx="0"/>
            <a:endCxn id="691" idx="2"/>
          </p:cNvCxnSpPr>
          <p:nvPr/>
        </p:nvCxnSpPr>
        <p:spPr>
          <a:xfrm rot="10800000" flipH="1">
            <a:off x="6657993" y="5480590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2" name="Google Shape;702;p69"/>
          <p:cNvCxnSpPr>
            <a:stCxn id="693" idx="0"/>
            <a:endCxn id="691" idx="2"/>
          </p:cNvCxnSpPr>
          <p:nvPr/>
        </p:nvCxnSpPr>
        <p:spPr>
          <a:xfrm rot="10800000">
            <a:off x="7176093" y="5480590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3" name="Google Shape;703;p69"/>
          <p:cNvSpPr txBox="1"/>
          <p:nvPr/>
        </p:nvSpPr>
        <p:spPr>
          <a:xfrm>
            <a:off x="472329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4" name="Google Shape;704;p69"/>
          <p:cNvSpPr txBox="1"/>
          <p:nvPr/>
        </p:nvSpPr>
        <p:spPr>
          <a:xfrm>
            <a:off x="657564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5" name="Google Shape;705;p69"/>
          <p:cNvSpPr txBox="1"/>
          <p:nvPr/>
        </p:nvSpPr>
        <p:spPr>
          <a:xfrm>
            <a:off x="642504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6" name="Google Shape;706;p69"/>
          <p:cNvSpPr txBox="1"/>
          <p:nvPr/>
        </p:nvSpPr>
        <p:spPr>
          <a:xfrm>
            <a:off x="759624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7" name="Google Shape;707;p69"/>
          <p:cNvSpPr txBox="1"/>
          <p:nvPr/>
        </p:nvSpPr>
        <p:spPr>
          <a:xfrm>
            <a:off x="398369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8" name="Google Shape;708;p69"/>
          <p:cNvSpPr txBox="1"/>
          <p:nvPr/>
        </p:nvSpPr>
        <p:spPr>
          <a:xfrm>
            <a:off x="515489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9" name="Google Shape;709;p69"/>
          <p:cNvSpPr/>
          <p:nvPr/>
        </p:nvSpPr>
        <p:spPr>
          <a:xfrm>
            <a:off x="544069" y="4652958"/>
            <a:ext cx="2224500" cy="807600"/>
          </a:xfrm>
          <a:prstGeom prst="wedgeRectCallout">
            <a:avLst>
              <a:gd name="adj1" fmla="val 111571"/>
              <a:gd name="adj2" fmla="val 29386"/>
            </a:avLst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 this expression evaluate to a Boolean?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69"/>
          <p:cNvSpPr/>
          <p:nvPr/>
        </p:nvSpPr>
        <p:spPr>
          <a:xfrm>
            <a:off x="544069" y="5750608"/>
            <a:ext cx="2224500" cy="807600"/>
          </a:xfrm>
          <a:prstGeom prst="wedgeRectCallout">
            <a:avLst>
              <a:gd name="adj1" fmla="val 90173"/>
              <a:gd name="adj2" fmla="val -5495"/>
            </a:avLst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the variable “x” defined at this point?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" grpId="0" animBg="1"/>
      <p:bldP spid="690" grpId="0" animBg="1"/>
      <p:bldP spid="691" grpId="0" animBg="1"/>
      <p:bldP spid="692" grpId="0" animBg="1"/>
      <p:bldP spid="693" grpId="0" animBg="1"/>
      <p:bldP spid="694" grpId="0" animBg="1"/>
      <p:bldP spid="695" grpId="0" animBg="1"/>
      <p:bldP spid="696" grpId="0" animBg="1"/>
      <p:bldP spid="703" grpId="0"/>
      <p:bldP spid="704" grpId="0"/>
      <p:bldP spid="705" grpId="0"/>
      <p:bldP spid="706" grpId="0"/>
      <p:bldP spid="707" grpId="0"/>
      <p:bldP spid="708" grpId="0"/>
      <p:bldP spid="709" grpId="0" animBg="1"/>
      <p:bldP spid="7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Optimization</a:t>
            </a:r>
            <a:endParaRPr/>
          </a:p>
        </p:txBody>
      </p:sp>
      <p:sp>
        <p:nvSpPr>
          <p:cNvPr id="717" name="Google Shape;717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improvement: change correct code into semantically equivalent but “better” code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If something is computed every iteration of a while loop, the compiler could yank that computation out and compute it just once before entering the loop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Here, “better” means faster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But requires caution: what if the value changes on each iteration of the loop?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“Semantically equivalent” means user sees same outcome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718" name="Google Shape;718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</a:t>
            </a:r>
            <a:endParaRPr/>
          </a:p>
        </p:txBody>
      </p:sp>
      <p:sp>
        <p:nvSpPr>
          <p:cNvPr id="725" name="Google Shape;725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 way to think of compiler is converting from string in source language to → its actual, abstract “meaning”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generation is converting that “meaning” into a string in the destination language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At its core, all that the code generation phase does is read through the Abstract Syntax Tree and print a set of statements depending on the AST node</a:t>
            </a:r>
            <a:endParaRPr dirty="0"/>
          </a:p>
        </p:txBody>
      </p:sp>
      <p:sp>
        <p:nvSpPr>
          <p:cNvPr id="726" name="Google Shape;726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Professional Networking in College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Benefits of Building Connections, Networking Strategies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Introduction to Compilers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Project 7 Overview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98403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7 Overview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7" name="Google Shape;747;p7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96875" y="1362075"/>
                <a:ext cx="8504057" cy="49720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347472" lvl="0" indent="-347472" algn="l" rtl="0">
                  <a:lnSpc>
                    <a:spcPct val="110000"/>
                  </a:lnSpc>
                  <a:spcBef>
                    <a:spcPts val="440"/>
                  </a:spcBef>
                  <a:spcAft>
                    <a:spcPts val="0"/>
                  </a:spcAft>
                  <a:buSzPts val="2080"/>
                  <a:buFont typeface="Noto Sans Symbols"/>
                  <a:buChar char="❖"/>
                </a:pPr>
                <a:r>
                  <a:rPr lang="en-US" dirty="0"/>
                  <a:t>Part I: Midterm Corrections</a:t>
                </a:r>
              </a:p>
              <a:p>
                <a:pPr marL="640080" lvl="1" indent="-283464"/>
                <a:r>
                  <a:rPr lang="en-US" dirty="0"/>
                  <a:t>Due next Thursday (2/23) at 11:59pm (</a:t>
                </a:r>
                <a:r>
                  <a:rPr lang="en-US" b="1" dirty="0"/>
                  <a:t>no late days</a:t>
                </a:r>
                <a:r>
                  <a:rPr lang="en-US" dirty="0"/>
                  <a:t> can be used on midterm corrections)</a:t>
                </a:r>
              </a:p>
              <a:p>
                <a:pPr marL="640080" lvl="1" indent="-283464"/>
                <a:r>
                  <a:rPr lang="en-US" dirty="0"/>
                  <a:t>Open-notes, open-tools</a:t>
                </a:r>
              </a:p>
              <a:p>
                <a:pPr marL="640080" lvl="1" indent="-283464"/>
                <a:r>
                  <a:rPr lang="en-US" dirty="0"/>
                  <a:t>Only need to redo the problems that you missed</a:t>
                </a:r>
              </a:p>
              <a:p>
                <a:pPr marL="640080" lvl="1" indent="-283464"/>
                <a:r>
                  <a:rPr lang="en-US" dirty="0"/>
                  <a:t>50% of the points you earn back from midterm corrections will be added to your original midterm score</a:t>
                </a:r>
              </a:p>
              <a:p>
                <a:pPr marL="640080" lvl="1" indent="-283464"/>
                <a:r>
                  <a:rPr lang="en-US" dirty="0"/>
                  <a:t>You can calculate your new midterm score using this formula:</a:t>
                </a:r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𝑂𝑟𝑖𝑔𝑖𝑛𝑎𝑙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𝑀𝑖𝑑𝑡𝑒𝑟𝑚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𝑆𝑐𝑜𝑟𝑒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𝑁𝑒𝑤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𝑀𝑖𝑑𝑡𝑒𝑟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𝑆𝑐𝑜𝑟𝑒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𝑂𝑟𝑖𝑔𝑖𝑛𝑎𝑙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𝑀𝑖𝑑𝑡𝑒𝑟𝑚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𝑆𝑐𝑜𝑟𝑒</m:t>
                          </m:r>
                        </m:num>
                        <m:den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347472" lvl="0" indent="-347472"/>
                <a:r>
                  <a:rPr lang="en-US" dirty="0"/>
                  <a:t>Part II: Professor Meeting Report</a:t>
                </a:r>
              </a:p>
              <a:p>
                <a:pPr marL="640080" lvl="1" indent="-283464"/>
                <a:r>
                  <a:rPr lang="en-US" dirty="0"/>
                  <a:t>Due in two weeks on 3/2 at 11:59pm</a:t>
                </a:r>
              </a:p>
              <a:p>
                <a:pPr marL="640080" lvl="1" indent="-283464"/>
                <a:r>
                  <a:rPr lang="en-US" dirty="0"/>
                  <a:t>Schedule the meeting as early as possible</a:t>
                </a:r>
              </a:p>
            </p:txBody>
          </p:sp>
        </mc:Choice>
        <mc:Fallback xmlns="">
          <p:sp>
            <p:nvSpPr>
              <p:cNvPr id="747" name="Google Shape;747;p7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6875" y="1362075"/>
                <a:ext cx="8504057" cy="4972050"/>
              </a:xfrm>
              <a:prstGeom prst="rect">
                <a:avLst/>
              </a:prstGeom>
              <a:blipFill>
                <a:blip r:embed="rId3"/>
                <a:stretch>
                  <a:fillRect l="-1045" r="-448" b="-22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7, Part I: Midterm Corrections</a:t>
            </a:r>
            <a:endParaRPr dirty="0"/>
          </a:p>
        </p:txBody>
      </p:sp>
      <p:sp>
        <p:nvSpPr>
          <p:cNvPr id="49" name="Google Shape;49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11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Review feedback from the course staff, celebrate the questions you got right, reflect on which areas you can continue to grow in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If you think a problem was graded incorrectly, feel free to submit a regrade request on </a:t>
            </a:r>
            <a:r>
              <a:rPr lang="en-US" dirty="0" err="1"/>
              <a:t>Gradescope</a:t>
            </a:r>
            <a:endParaRPr lang="en-US" dirty="0"/>
          </a:p>
          <a:p>
            <a:pPr marL="804672" lvl="1" indent="-347472"/>
            <a:r>
              <a:rPr lang="en-US" dirty="0"/>
              <a:t>Don’t be afraid to challenge our grading</a:t>
            </a:r>
          </a:p>
          <a:p>
            <a:pPr marL="804672" lvl="1" indent="-347472"/>
            <a:r>
              <a:rPr lang="en-US" dirty="0"/>
              <a:t>This is a great learning opportunity for us all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You can earn up to 50% of the points back that you missed on the midterm</a:t>
            </a:r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920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Professor Meeting Report Discussion</a:t>
            </a:r>
            <a:endParaRPr dirty="0"/>
          </a:p>
        </p:txBody>
      </p:sp>
      <p:sp>
        <p:nvSpPr>
          <p:cNvPr id="747" name="Google Shape;74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04057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 groups, spend 4-6 minutes discussing these questions: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Which professors are you thinking about reaching out to? Why do you choose them?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questions would you ask to your professor? Why did you choose those questions?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can you apply the skill of meeting with professors in different contexts to help you succeed as a UW student? In your career?</a:t>
            </a:r>
          </a:p>
        </p:txBody>
      </p:sp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501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14 Reminders</a:t>
            </a:r>
            <a:endParaRPr dirty="0"/>
          </a:p>
        </p:txBody>
      </p:sp>
      <p:sp>
        <p:nvSpPr>
          <p:cNvPr id="747" name="Google Shape;74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0598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Project 6: Mock Exam Problem &amp; Building a Computer due tonight (2/16)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7, Part I: Midterm Corrections due next Thursday (2/23)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/>
            <a:r>
              <a:rPr lang="en-US" dirty="0"/>
              <a:t>Eric has office hours after class in CSE2 153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Feel free to post your questions on the Ed board as well</a:t>
            </a:r>
          </a:p>
        </p:txBody>
      </p:sp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178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Discussion on Building Connections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Take some time to think about these questions: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 what ways do you already connection with others on a regular basis? How else can you build your connections?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How can you benefit from building your community of people you can network with?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would you share with someone you recently made a connection with?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31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Professional Networking in College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Benefits of Building Connections, Networking Strategies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Exploring the Compiler Phases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209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Goal</a:t>
            </a:r>
            <a:endParaRPr/>
          </a:p>
        </p:txBody>
      </p:sp>
      <p:sp>
        <p:nvSpPr>
          <p:cNvPr id="188" name="Google Shape;188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89" name="Google Shape;189;p9"/>
          <p:cNvSpPr/>
          <p:nvPr/>
        </p:nvSpPr>
        <p:spPr>
          <a:xfrm>
            <a:off x="425024" y="1250649"/>
            <a:ext cx="3211799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5763639" y="18462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 rot="10800000" flipH="1">
            <a:off x="1429625" y="44389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9"/>
          <p:cNvSpPr/>
          <p:nvPr/>
        </p:nvSpPr>
        <p:spPr>
          <a:xfrm rot="5400000" flipH="1">
            <a:off x="5977350" y="42252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3425025" y="5275595"/>
            <a:ext cx="2263200" cy="9960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2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 txBox="1"/>
          <p:nvPr/>
        </p:nvSpPr>
        <p:spPr>
          <a:xfrm>
            <a:off x="425025" y="3282077"/>
            <a:ext cx="32118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Theory Definition: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string, from the set of strings making up a language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 txBox="1"/>
          <p:nvPr/>
        </p:nvSpPr>
        <p:spPr>
          <a:xfrm>
            <a:off x="425025" y="3842027"/>
            <a:ext cx="30000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Practical Definition: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file containing a bunch of characters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/>
      <p:bldP spid="1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17" name="Google Shape;217;p5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54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54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3"/>
          <p:cNvSpPr txBox="1"/>
          <p:nvPr/>
        </p:nvSpPr>
        <p:spPr>
          <a:xfrm>
            <a:off x="396875" y="3756480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Reads a giant string, breaks down into tokens</a:t>
            </a:r>
            <a:endParaRPr dirty="0"/>
          </a:p>
          <a:p>
            <a:pPr marL="640080" marR="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token has a type: what role does this token play?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E.g.,                   is a type representing an occurrence of “{“</a:t>
            </a:r>
            <a:endParaRPr dirty="0"/>
          </a:p>
          <a:p>
            <a:pPr marL="640080" marR="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types do we care about? The “building blocks” of our programming language: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Keywords (e.g.,                    )</a:t>
            </a:r>
            <a:r>
              <a:rPr lang="en-US" sz="2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,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perators (e.g.,                  )</a:t>
            </a:r>
            <a:r>
              <a:rPr lang="en-US" sz="2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, and</a:t>
            </a:r>
            <a:br>
              <a:rPr lang="en-US" sz="2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unctuation (e.g.,                     or                )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" name="Google Shape;256;p13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57" name="Google Shape;25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258" name="Google Shape;258;p13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Google Shape;264;p13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5" name="Google Shape;265;p13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6" name="Google Shape;266;p13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8" name="Google Shape;268;p13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9" name="Google Shape;269;p13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0" name="Google Shape;270;p13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3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4" name="Google Shape;274;p13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3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3"/>
          <p:cNvSpPr/>
          <p:nvPr/>
        </p:nvSpPr>
        <p:spPr>
          <a:xfrm>
            <a:off x="3183949" y="5783761"/>
            <a:ext cx="10167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6116889" y="5773713"/>
            <a:ext cx="9174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3" name="Google Shape;283;p13"/>
          <p:cNvSpPr/>
          <p:nvPr/>
        </p:nvSpPr>
        <p:spPr>
          <a:xfrm>
            <a:off x="3423063" y="6105126"/>
            <a:ext cx="10668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4878551" y="6105126"/>
            <a:ext cx="779807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" name="Google Shape;266;p13">
            <a:extLst>
              <a:ext uri="{FF2B5EF4-FFF2-40B4-BE49-F238E27FC236}">
                <a16:creationId xmlns:a16="http://schemas.microsoft.com/office/drawing/2014/main" id="{07A44A16-B774-6346-BDEC-B5483675DA8A}"/>
              </a:ext>
            </a:extLst>
          </p:cNvPr>
          <p:cNvSpPr/>
          <p:nvPr/>
        </p:nvSpPr>
        <p:spPr>
          <a:xfrm>
            <a:off x="2049968" y="4674243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6452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" grpId="0" animBg="1"/>
      <p:bldP spid="282" grpId="0" animBg="1"/>
      <p:bldP spid="283" grpId="0" animBg="1"/>
      <p:bldP spid="284" grpId="0" animBg="1"/>
    </p:bld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4049</Words>
  <Application>Microsoft Macintosh PowerPoint</Application>
  <PresentationFormat>On-screen Show (4:3)</PresentationFormat>
  <Paragraphs>1394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8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Professional Networking &amp; Compiler Phases</vt:lpstr>
      <vt:lpstr>Lecture Outline</vt:lpstr>
      <vt:lpstr>Benefits of Building Connections</vt:lpstr>
      <vt:lpstr>Strategies for Networking</vt:lpstr>
      <vt:lpstr>Discussion on Building Connections</vt:lpstr>
      <vt:lpstr>Lecture Outline</vt:lpstr>
      <vt:lpstr>The Compiler: Goal</vt:lpstr>
      <vt:lpstr>The Compiler: Implementation</vt:lpstr>
      <vt:lpstr>The Scanner</vt:lpstr>
      <vt:lpstr>The Scanner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Why?</vt:lpstr>
      <vt:lpstr>Lecture Outline</vt:lpstr>
      <vt:lpstr>The Parser</vt:lpstr>
      <vt:lpstr>Describing a Programming Language</vt:lpstr>
      <vt:lpstr>Describing a Programming Language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Lecture Outline</vt:lpstr>
      <vt:lpstr>Type Checking (Semantic Analysis)</vt:lpstr>
      <vt:lpstr>Optimization</vt:lpstr>
      <vt:lpstr>Code Generation</vt:lpstr>
      <vt:lpstr>Lecture Outline</vt:lpstr>
      <vt:lpstr>Project 7 Overview</vt:lpstr>
      <vt:lpstr>Project 7, Part I: Midterm Corrections</vt:lpstr>
      <vt:lpstr>Professor Meeting Report Discussion</vt:lpstr>
      <vt:lpstr>Post-Lecture 14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Debrief, Compilers</dc:title>
  <dc:creator>Aaron Johnston</dc:creator>
  <cp:lastModifiedBy>Eric Fan</cp:lastModifiedBy>
  <cp:revision>160</cp:revision>
  <dcterms:created xsi:type="dcterms:W3CDTF">2018-03-28T08:00:24Z</dcterms:created>
  <dcterms:modified xsi:type="dcterms:W3CDTF">2023-02-16T22:11:22Z</dcterms:modified>
</cp:coreProperties>
</file>